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5" r:id="rId19"/>
    <p:sldId id="278" r:id="rId20"/>
    <p:sldId id="285" r:id="rId21"/>
    <p:sldId id="287" r:id="rId22"/>
    <p:sldId id="274" r:id="rId23"/>
    <p:sldId id="280" r:id="rId24"/>
    <p:sldId id="281" r:id="rId25"/>
    <p:sldId id="282" r:id="rId26"/>
    <p:sldId id="283" r:id="rId27"/>
    <p:sldId id="284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79" r:id="rId36"/>
    <p:sldId id="277" r:id="rId37"/>
    <p:sldId id="276" r:id="rId38"/>
    <p:sldId id="286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97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DFCEB-34C5-6D4A-9505-C4A8C2854B4E}" type="datetimeFigureOut">
              <a:rPr lang="en-US" smtClean="0"/>
              <a:t>5/7/15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F78CE-5CEA-6F4E-AA12-D7736407A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586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18F7F-E245-F34A-9870-E9A972872F77}" type="datetimeFigureOut">
              <a:rPr lang="en-US" smtClean="0"/>
              <a:t>5/7/15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9ABC0-9F3D-624E-B5FA-ECB32C42D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6558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C68A-FC95-5949-8D00-DF79B4B6ED44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B0DB3-2434-E94A-94B0-83A73997EF0E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5081-D960-1849-927B-BDAD76A9F8AB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96F0-5EA6-4F4B-A78F-4D1DEA38D47C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18CD-4E1E-1542-B0B9-3E8E9C0A8EFF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BEF10-9609-D341-881C-3F66ADC077A2}" type="datetime1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606D6-0FF2-E448-9A42-9F9623B8B504}" type="datetime1">
              <a:rPr lang="en-US" smtClean="0"/>
              <a:t>5/7/15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6298C-F13E-8B4F-A2A5-DBEAA4823CA2}" type="datetime1">
              <a:rPr lang="en-US" smtClean="0"/>
              <a:t>5/7/15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4A25-1066-B042-A235-078E46E16F8B}" type="datetime1">
              <a:rPr lang="en-US" smtClean="0"/>
              <a:t>5/7/15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6331-DCA4-584C-9E9A-B334200D31D5}" type="datetime1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52FDD-710F-D441-9028-68124BFEA90F}" type="datetime1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E7603-B66D-A546-B9F5-AA64E58E58A0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B0261-65CC-7B41-BA6C-59C74C3DF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2.emf"/><Relationship Id="rId5" Type="http://schemas.openxmlformats.org/officeDocument/2006/relationships/image" Target="../media/image13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28.emf"/><Relationship Id="rId5" Type="http://schemas.openxmlformats.org/officeDocument/2006/relationships/image" Target="../media/image29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3.emf"/><Relationship Id="rId5" Type="http://schemas.openxmlformats.org/officeDocument/2006/relationships/image" Target="../media/image5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IR simulations update: luminosity monitor (mostly)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Richard Petti (BNL)</a:t>
            </a:r>
          </a:p>
          <a:p>
            <a:r>
              <a:rPr lang="en-US" dirty="0" smtClean="0"/>
              <a:t>EIC Task Force Meeting</a:t>
            </a:r>
          </a:p>
          <a:p>
            <a:r>
              <a:rPr lang="en-US" dirty="0" smtClean="0"/>
              <a:t>05-07-2015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238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838"/>
            <a:ext cx="8229600" cy="81626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DJANGOH event simulation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12" y="980382"/>
            <a:ext cx="8686800" cy="315911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tuning parameters (some are modified from my input, I put the actual range used)</a:t>
            </a:r>
          </a:p>
          <a:p>
            <a:pPr lvl="1"/>
            <a:r>
              <a:rPr lang="en-US" sz="2000" dirty="0" smtClean="0"/>
              <a:t>1.3056e-11 &lt; x &lt; 0.99</a:t>
            </a:r>
          </a:p>
          <a:p>
            <a:pPr lvl="1"/>
            <a:r>
              <a:rPr lang="en-US" sz="2000" dirty="0" smtClean="0"/>
              <a:t>1e-10 &lt; Q^2 &lt; 1 GeV2^2</a:t>
            </a:r>
          </a:p>
          <a:p>
            <a:pPr lvl="1"/>
            <a:r>
              <a:rPr lang="en-US" sz="2000" dirty="0" err="1" smtClean="0"/>
              <a:t>Wmin</a:t>
            </a:r>
            <a:r>
              <a:rPr lang="en-US" sz="2000" dirty="0" smtClean="0"/>
              <a:t> = 0.938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2000" dirty="0" smtClean="0"/>
              <a:t>1.3e-11 &lt; y &lt; 0.95</a:t>
            </a:r>
          </a:p>
          <a:p>
            <a:pPr lvl="1"/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37710" y="3988921"/>
            <a:ext cx="871423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caveats: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get the message: Warning: lower limit in x and/or Q2 too small for DIS formalism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lots of: Error in LYSTFU: x = +Infinity outside physical range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program enters SOPHIA module (for </a:t>
            </a:r>
            <a:r>
              <a:rPr lang="en-US" sz="2000" dirty="0" err="1" smtClean="0"/>
              <a:t>hadronization</a:t>
            </a:r>
            <a:r>
              <a:rPr lang="en-US" sz="2000" dirty="0" smtClean="0"/>
              <a:t>?) but fails (nothing to </a:t>
            </a:r>
            <a:r>
              <a:rPr lang="en-US" sz="2000" dirty="0" err="1" smtClean="0"/>
              <a:t>hadronize</a:t>
            </a:r>
            <a:r>
              <a:rPr lang="en-US" sz="2000" dirty="0" smtClean="0"/>
              <a:t>)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events seem to be mediated by Z_0 (</a:t>
            </a:r>
            <a:r>
              <a:rPr lang="en-US" sz="2000" dirty="0" err="1" smtClean="0"/>
              <a:t>pdg</a:t>
            </a:r>
            <a:r>
              <a:rPr lang="en-US" sz="2000" dirty="0" smtClean="0"/>
              <a:t> = 23) bosons, not photons!</a:t>
            </a:r>
          </a:p>
          <a:p>
            <a:pPr marL="742950" lvl="1" indent="-285750">
              <a:buFont typeface="Arial"/>
              <a:buChar char="•"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994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51"/>
            <a:ext cx="8229600" cy="728876"/>
          </a:xfrm>
        </p:spPr>
        <p:txBody>
          <a:bodyPr>
            <a:noAutofit/>
          </a:bodyPr>
          <a:lstStyle/>
          <a:p>
            <a:r>
              <a:rPr lang="en-US" sz="2800" dirty="0" smtClean="0"/>
              <a:t>Comparison of DJANGOH simulation with Bethe-</a:t>
            </a:r>
            <a:r>
              <a:rPr lang="en-US" sz="2800" dirty="0" err="1" smtClean="0"/>
              <a:t>Heitler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535592" y="4402342"/>
            <a:ext cx="7710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** ELASTIC TAIL: </a:t>
            </a:r>
          </a:p>
          <a:p>
            <a:endParaRPr lang="en-US" dirty="0"/>
          </a:p>
          <a:p>
            <a:r>
              <a:rPr lang="en-US" dirty="0"/>
              <a:t>    ELASTIC EP WITH CORRECTIONS            9.0308E+08 +/-   9.0308E+04  NB</a:t>
            </a:r>
          </a:p>
          <a:p>
            <a:r>
              <a:rPr lang="en-US" dirty="0"/>
              <a:t>    INITIAL STATE LEPTONIC RADIATION       1.6597E+08 +/-   3.3521E+06  NB</a:t>
            </a:r>
          </a:p>
          <a:p>
            <a:r>
              <a:rPr lang="en-US" dirty="0"/>
              <a:t>    FINAL STATE LEPTONIC RADIATION         1.6125E+08 +/-   1.1234E+06  NB</a:t>
            </a:r>
          </a:p>
          <a:p>
            <a:r>
              <a:rPr lang="en-US" dirty="0"/>
              <a:t>    COMPTON CONTRIBUTION                   3.9081E-01 +/-   3.5560E-01  NB</a:t>
            </a:r>
          </a:p>
          <a:p>
            <a:endParaRPr lang="en-US" dirty="0"/>
          </a:p>
          <a:p>
            <a:r>
              <a:rPr lang="en-US" dirty="0"/>
              <a:t> ** TOTAL CROSS SECTION:                   1.2303E+09 +/-   3.5365E+06  NB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117"/>
            <a:ext cx="4497294" cy="3016733"/>
          </a:xfrm>
          <a:prstGeom prst="rect">
            <a:avLst/>
          </a:prstGeom>
        </p:spPr>
      </p:pic>
      <p:pic>
        <p:nvPicPr>
          <p:cNvPr id="7" name="Picture 6" descr="Screen Shot 2015-04-30 at 11.52.45 A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952" y="771639"/>
            <a:ext cx="4489047" cy="29038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09059" y="1120592"/>
            <a:ext cx="2330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absolute scaling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05177" y="1210239"/>
            <a:ext cx="3062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relative scaling (please ignore numbers on </a:t>
            </a:r>
            <a:r>
              <a:rPr lang="en-US" dirty="0" err="1" smtClean="0">
                <a:solidFill>
                  <a:srgbClr val="000000"/>
                </a:solidFill>
              </a:rPr>
              <a:t>yaxis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886" y="3779013"/>
            <a:ext cx="490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observe some difference – still in the tuning?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818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110"/>
            <a:ext cx="8229600" cy="845950"/>
          </a:xfrm>
        </p:spPr>
        <p:txBody>
          <a:bodyPr/>
          <a:lstStyle/>
          <a:p>
            <a:r>
              <a:rPr lang="en-US" dirty="0" smtClean="0"/>
              <a:t>Angular </a:t>
            </a:r>
            <a:r>
              <a:rPr lang="en-US" dirty="0" err="1" smtClean="0"/>
              <a:t>emittance</a:t>
            </a:r>
            <a:r>
              <a:rPr lang="en-US" dirty="0" smtClean="0"/>
              <a:t> of the 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1737"/>
            <a:ext cx="8522447" cy="470852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taken from the </a:t>
            </a:r>
            <a:r>
              <a:rPr lang="en-US" sz="2400" dirty="0" err="1" smtClean="0"/>
              <a:t>eRHIC</a:t>
            </a:r>
            <a:r>
              <a:rPr lang="en-US" sz="2400" dirty="0" smtClean="0"/>
              <a:t> design study Table 3-1 (pg. 48)</a:t>
            </a:r>
          </a:p>
          <a:p>
            <a:pPr lvl="1"/>
            <a:r>
              <a:rPr lang="en-US" sz="2000" dirty="0" err="1" smtClean="0"/>
              <a:t>emittance</a:t>
            </a:r>
            <a:r>
              <a:rPr lang="en-US" sz="2000" dirty="0" smtClean="0"/>
              <a:t> = 23e-6m (58e-6m) for </a:t>
            </a:r>
            <a:r>
              <a:rPr lang="en-US" sz="2000" dirty="0" err="1" smtClean="0"/>
              <a:t>ep</a:t>
            </a:r>
            <a:r>
              <a:rPr lang="en-US" sz="2000" dirty="0" smtClean="0"/>
              <a:t> (</a:t>
            </a:r>
            <a:r>
              <a:rPr lang="en-US" sz="2000" dirty="0" err="1" smtClean="0"/>
              <a:t>eAu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beta* = 5cm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1993714"/>
              </p:ext>
            </p:extLst>
          </p:nvPr>
        </p:nvGraphicFramePr>
        <p:xfrm>
          <a:off x="457200" y="3202080"/>
          <a:ext cx="2019502" cy="1288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Equation" r:id="rId3" imgW="736600" imgH="469900" progId="Equation.3">
                  <p:embed/>
                </p:oleObj>
              </mc:Choice>
              <mc:Fallback>
                <p:oleObj name="Equation" r:id="rId3" imgW="7366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3202080"/>
                        <a:ext cx="2019502" cy="128830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Screen Shot 2015-04-30 at 1.27.52 PM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105" y="2264032"/>
            <a:ext cx="5848247" cy="421364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09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Summary of needed </a:t>
            </a:r>
            <a:r>
              <a:rPr lang="en-US" sz="3200" dirty="0" err="1" smtClean="0"/>
              <a:t>luminometer</a:t>
            </a:r>
            <a:r>
              <a:rPr lang="en-US" sz="3200" dirty="0" smtClean="0"/>
              <a:t> acceptance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the machine:</a:t>
            </a:r>
          </a:p>
          <a:p>
            <a:pPr lvl="1"/>
            <a:r>
              <a:rPr lang="en-US" dirty="0"/>
              <a:t>0</a:t>
            </a:r>
            <a:r>
              <a:rPr lang="en-US" dirty="0" smtClean="0"/>
              <a:t>.1 – 0.35 </a:t>
            </a:r>
            <a:r>
              <a:rPr lang="en-US" dirty="0" err="1" smtClean="0"/>
              <a:t>mrad</a:t>
            </a:r>
            <a:r>
              <a:rPr lang="en-US" dirty="0" smtClean="0"/>
              <a:t> from beam divergence</a:t>
            </a:r>
          </a:p>
          <a:p>
            <a:r>
              <a:rPr lang="en-US" dirty="0" smtClean="0"/>
              <a:t>from physical process:</a:t>
            </a:r>
          </a:p>
          <a:p>
            <a:pPr lvl="1"/>
            <a:r>
              <a:rPr lang="en-US" dirty="0" smtClean="0"/>
              <a:t>0.05 </a:t>
            </a:r>
            <a:r>
              <a:rPr lang="en-US" dirty="0" err="1" smtClean="0"/>
              <a:t>mrad</a:t>
            </a:r>
            <a:r>
              <a:rPr lang="en-US" dirty="0" smtClean="0"/>
              <a:t> (negligible)</a:t>
            </a:r>
          </a:p>
          <a:p>
            <a:r>
              <a:rPr lang="en-US" dirty="0" smtClean="0"/>
              <a:t>total</a:t>
            </a:r>
          </a:p>
          <a:p>
            <a:pPr lvl="1"/>
            <a:r>
              <a:rPr lang="en-US" dirty="0" smtClean="0"/>
              <a:t>0.4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en-US" dirty="0" smtClean="0"/>
              <a:t>still effects from crossing angle?  small, see later slides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Developments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772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193"/>
            <a:ext cx="8229600" cy="6326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DJANGO debugging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261"/>
            <a:ext cx="8229600" cy="583528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package as existing in the PACKAGES directory was not functioning</a:t>
            </a:r>
          </a:p>
          <a:p>
            <a:r>
              <a:rPr lang="en-US" dirty="0" smtClean="0"/>
              <a:t>first a complaint about a mismatch in version of </a:t>
            </a:r>
            <a:r>
              <a:rPr lang="en-US" dirty="0" err="1" smtClean="0"/>
              <a:t>lha</a:t>
            </a:r>
            <a:r>
              <a:rPr lang="en-US" dirty="0" smtClean="0"/>
              <a:t> library expected </a:t>
            </a:r>
            <a:r>
              <a:rPr lang="en-US" dirty="0" err="1" smtClean="0"/>
              <a:t>vs</a:t>
            </a:r>
            <a:r>
              <a:rPr lang="en-US" dirty="0" smtClean="0"/>
              <a:t> what is loaded</a:t>
            </a:r>
          </a:p>
          <a:p>
            <a:pPr lvl="1"/>
            <a:r>
              <a:rPr lang="en-US" dirty="0" smtClean="0"/>
              <a:t>line 13476 of </a:t>
            </a:r>
            <a:r>
              <a:rPr lang="en-US" dirty="0" err="1" smtClean="0"/>
              <a:t>djangoh_h.f</a:t>
            </a:r>
            <a:r>
              <a:rPr lang="en-US" dirty="0" smtClean="0"/>
              <a:t> needed to change </a:t>
            </a:r>
            <a:r>
              <a:rPr lang="en-US" dirty="0" err="1" smtClean="0"/>
              <a:t>lhaverdef</a:t>
            </a:r>
            <a:r>
              <a:rPr lang="en-US" dirty="0" smtClean="0"/>
              <a:t>=‘5.8.6’ to </a:t>
            </a:r>
            <a:r>
              <a:rPr lang="en-US" dirty="0" err="1" smtClean="0"/>
              <a:t>lhaverdef</a:t>
            </a:r>
            <a:r>
              <a:rPr lang="en-US" dirty="0" smtClean="0"/>
              <a:t>=‘5.9.1’</a:t>
            </a:r>
          </a:p>
          <a:p>
            <a:r>
              <a:rPr lang="en-US" dirty="0" smtClean="0"/>
              <a:t>segmentation fault due to line 2179 of lhaglue-5.9.1-copy.f</a:t>
            </a:r>
          </a:p>
          <a:p>
            <a:pPr lvl="1"/>
            <a:r>
              <a:rPr lang="en-US" dirty="0" smtClean="0"/>
              <a:t>loop over </a:t>
            </a:r>
            <a:r>
              <a:rPr lang="en-US" dirty="0" err="1" smtClean="0"/>
              <a:t>nsets</a:t>
            </a:r>
            <a:r>
              <a:rPr lang="en-US" dirty="0" smtClean="0"/>
              <a:t>, but </a:t>
            </a:r>
            <a:r>
              <a:rPr lang="en-US" dirty="0" err="1" smtClean="0"/>
              <a:t>nsets</a:t>
            </a:r>
            <a:r>
              <a:rPr lang="en-US" dirty="0" smtClean="0"/>
              <a:t> is total number of </a:t>
            </a:r>
            <a:r>
              <a:rPr lang="en-US" dirty="0" err="1" smtClean="0"/>
              <a:t>pdf</a:t>
            </a:r>
            <a:r>
              <a:rPr lang="en-US" dirty="0" smtClean="0"/>
              <a:t> sets, which is large</a:t>
            </a:r>
          </a:p>
          <a:p>
            <a:pPr lvl="1"/>
            <a:r>
              <a:rPr lang="en-US" dirty="0" smtClean="0"/>
              <a:t>causes loop to exceed the array length of </a:t>
            </a:r>
            <a:r>
              <a:rPr lang="en-US" dirty="0" err="1" smtClean="0"/>
              <a:t>mxset</a:t>
            </a:r>
            <a:r>
              <a:rPr lang="en-US" dirty="0" smtClean="0"/>
              <a:t> = 3</a:t>
            </a:r>
          </a:p>
          <a:p>
            <a:pPr lvl="1"/>
            <a:r>
              <a:rPr lang="en-US" dirty="0" smtClean="0"/>
              <a:t>we initialize </a:t>
            </a:r>
            <a:r>
              <a:rPr lang="en-US" dirty="0" err="1" smtClean="0"/>
              <a:t>nset</a:t>
            </a:r>
            <a:r>
              <a:rPr lang="en-US" dirty="0" smtClean="0"/>
              <a:t>=0 and also change the loop to end at </a:t>
            </a:r>
            <a:r>
              <a:rPr lang="en-US" dirty="0" err="1" smtClean="0"/>
              <a:t>nmxset</a:t>
            </a:r>
            <a:r>
              <a:rPr lang="en-US" dirty="0" smtClean="0"/>
              <a:t> rather than </a:t>
            </a:r>
            <a:r>
              <a:rPr lang="en-US" dirty="0" err="1" smtClean="0"/>
              <a:t>nsets</a:t>
            </a:r>
            <a:endParaRPr lang="en-US" dirty="0" smtClean="0"/>
          </a:p>
          <a:p>
            <a:pPr lvl="1"/>
            <a:r>
              <a:rPr lang="en-US" dirty="0" smtClean="0"/>
              <a:t>this fixes the </a:t>
            </a:r>
            <a:r>
              <a:rPr lang="en-US" dirty="0" err="1" smtClean="0"/>
              <a:t>seg</a:t>
            </a:r>
            <a:r>
              <a:rPr lang="en-US" dirty="0" smtClean="0"/>
              <a:t> fault</a:t>
            </a:r>
          </a:p>
          <a:p>
            <a:r>
              <a:rPr lang="en-US" dirty="0" smtClean="0"/>
              <a:t>complaint of not finding polarized </a:t>
            </a:r>
            <a:r>
              <a:rPr lang="en-US" dirty="0" err="1" smtClean="0"/>
              <a:t>pdf</a:t>
            </a:r>
            <a:r>
              <a:rPr lang="en-US" dirty="0" smtClean="0"/>
              <a:t> (when running in </a:t>
            </a:r>
            <a:r>
              <a:rPr lang="en-US" dirty="0" err="1" smtClean="0"/>
              <a:t>unpolarized</a:t>
            </a:r>
            <a:r>
              <a:rPr lang="en-US" dirty="0" smtClean="0"/>
              <a:t> mode)</a:t>
            </a:r>
          </a:p>
          <a:p>
            <a:pPr lvl="1"/>
            <a:r>
              <a:rPr lang="en-US" dirty="0" smtClean="0"/>
              <a:t>needed to modify function HSFG in </a:t>
            </a:r>
            <a:r>
              <a:rPr lang="en-US" dirty="0" err="1" smtClean="0"/>
              <a:t>django_u.f</a:t>
            </a:r>
            <a:endParaRPr lang="en-US" dirty="0" smtClean="0"/>
          </a:p>
          <a:p>
            <a:pPr lvl="1"/>
            <a:r>
              <a:rPr lang="en-US" dirty="0" smtClean="0"/>
              <a:t>change code so that function call to HSDPVR is only made if HPOLAR.ne.0, i.e. this function is only called if we are doing polarized beam collisions</a:t>
            </a:r>
          </a:p>
          <a:p>
            <a:r>
              <a:rPr lang="en-US" dirty="0" smtClean="0"/>
              <a:t>one more fix, found when compiling with –bounds-check</a:t>
            </a:r>
          </a:p>
          <a:p>
            <a:pPr lvl="1"/>
            <a:r>
              <a:rPr lang="en-US" dirty="0" smtClean="0"/>
              <a:t>line 261 of </a:t>
            </a:r>
            <a:r>
              <a:rPr lang="en-US" dirty="0" err="1" smtClean="0"/>
              <a:t>djangoh_u.f</a:t>
            </a:r>
            <a:endParaRPr lang="en-US" dirty="0" smtClean="0"/>
          </a:p>
          <a:p>
            <a:pPr lvl="1"/>
            <a:r>
              <a:rPr lang="en-US" dirty="0" smtClean="0"/>
              <a:t>loop range was 0,10</a:t>
            </a:r>
          </a:p>
          <a:p>
            <a:pPr lvl="1"/>
            <a:r>
              <a:rPr lang="en-US" dirty="0" smtClean="0"/>
              <a:t>Fortran arrays start at 1, not 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3555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193"/>
            <a:ext cx="8229600" cy="6326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DJANGO debugging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261"/>
            <a:ext cx="8229600" cy="583528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event record issue, no scattered proton in the record</a:t>
            </a:r>
          </a:p>
          <a:p>
            <a:pPr lvl="1"/>
            <a:r>
              <a:rPr lang="en-US" dirty="0" smtClean="0"/>
              <a:t>seems that the scattered proton (for elastic events) is not written out in the event record</a:t>
            </a:r>
          </a:p>
          <a:p>
            <a:pPr lvl="1"/>
            <a:r>
              <a:rPr lang="en-US" dirty="0" smtClean="0"/>
              <a:t>found a fix, modified </a:t>
            </a:r>
            <a:r>
              <a:rPr lang="en-US" dirty="0" err="1" smtClean="0"/>
              <a:t>sophia.f</a:t>
            </a:r>
            <a:r>
              <a:rPr lang="en-US" dirty="0" smtClean="0"/>
              <a:t> file near line 183</a:t>
            </a:r>
          </a:p>
          <a:p>
            <a:pPr lvl="1"/>
            <a:r>
              <a:rPr lang="en-US" dirty="0" err="1" smtClean="0"/>
              <a:t>sophia</a:t>
            </a:r>
            <a:r>
              <a:rPr lang="en-US" dirty="0" smtClean="0"/>
              <a:t> gets called, but </a:t>
            </a:r>
            <a:r>
              <a:rPr lang="en-US" dirty="0" err="1" smtClean="0"/>
              <a:t>hadronization</a:t>
            </a:r>
            <a:r>
              <a:rPr lang="en-US" dirty="0" smtClean="0"/>
              <a:t> fails for this type of process (as it should for these elastic events)</a:t>
            </a:r>
          </a:p>
          <a:p>
            <a:pPr lvl="1"/>
            <a:r>
              <a:rPr lang="en-US" dirty="0" smtClean="0"/>
              <a:t>added a statement that if there is nothing to </a:t>
            </a:r>
            <a:r>
              <a:rPr lang="en-US" dirty="0" err="1" smtClean="0"/>
              <a:t>hadronize</a:t>
            </a:r>
            <a:r>
              <a:rPr lang="en-US" dirty="0" smtClean="0"/>
              <a:t>, then just grab scattered proton information from the HEPEVT common block</a:t>
            </a:r>
          </a:p>
          <a:p>
            <a:r>
              <a:rPr lang="en-US" dirty="0" smtClean="0"/>
              <a:t>when going to much lower Q^2, received an error that stopped the program</a:t>
            </a:r>
          </a:p>
          <a:p>
            <a:pPr lvl="1"/>
            <a:r>
              <a:rPr lang="en-US" dirty="0" smtClean="0"/>
              <a:t>received complaint that Q2min is outside the DIS regime</a:t>
            </a:r>
          </a:p>
          <a:p>
            <a:pPr lvl="1"/>
            <a:r>
              <a:rPr lang="en-US" dirty="0" smtClean="0"/>
              <a:t>the LST(3) flag sets what to do in case of this type of warning</a:t>
            </a:r>
            <a:endParaRPr lang="en-US" dirty="0"/>
          </a:p>
          <a:p>
            <a:pPr lvl="1"/>
            <a:r>
              <a:rPr lang="en-US" dirty="0" smtClean="0"/>
              <a:t>default is set to 2, which causes program to complain and stop execution</a:t>
            </a:r>
          </a:p>
          <a:p>
            <a:pPr lvl="1"/>
            <a:r>
              <a:rPr lang="en-US" dirty="0" smtClean="0"/>
              <a:t>added a code word usable from the input file to change this (WARNING is the code word)</a:t>
            </a:r>
          </a:p>
          <a:p>
            <a:pPr lvl="1"/>
            <a:r>
              <a:rPr lang="en-US" dirty="0" smtClean="0"/>
              <a:t>new value set LST(3) = 1, which causes the program to complain, but to continue running anyway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835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developments: </a:t>
            </a:r>
            <a:r>
              <a:rPr lang="en-US" dirty="0" err="1" smtClean="0"/>
              <a:t>eicsmear</a:t>
            </a:r>
            <a:r>
              <a:rPr lang="en-US" dirty="0" smtClean="0"/>
              <a:t>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further development of </a:t>
            </a:r>
            <a:r>
              <a:rPr lang="en-US" dirty="0" err="1" smtClean="0"/>
              <a:t>eicsmear</a:t>
            </a:r>
            <a:r>
              <a:rPr lang="en-US" dirty="0" smtClean="0"/>
              <a:t> (not in </a:t>
            </a:r>
            <a:r>
              <a:rPr lang="en-US" dirty="0" err="1" smtClean="0"/>
              <a:t>svn</a:t>
            </a:r>
            <a:r>
              <a:rPr lang="en-US" dirty="0" smtClean="0"/>
              <a:t> yet)</a:t>
            </a:r>
          </a:p>
          <a:p>
            <a:r>
              <a:rPr lang="en-US" dirty="0" smtClean="0"/>
              <a:t>new arguments can be passed to </a:t>
            </a:r>
            <a:r>
              <a:rPr lang="en-US" dirty="0" err="1" smtClean="0"/>
              <a:t>BuildTree</a:t>
            </a:r>
            <a:r>
              <a:rPr lang="en-US" dirty="0" smtClean="0"/>
              <a:t>() function</a:t>
            </a:r>
          </a:p>
          <a:p>
            <a:pPr lvl="1"/>
            <a:r>
              <a:rPr lang="en-US" dirty="0" smtClean="0"/>
              <a:t>this function takes an input ASCII file from MC generators and produces a root file with a standard </a:t>
            </a:r>
            <a:r>
              <a:rPr lang="en-US" dirty="0" err="1" smtClean="0"/>
              <a:t>EICTree</a:t>
            </a:r>
            <a:r>
              <a:rPr lang="en-US" dirty="0" smtClean="0"/>
              <a:t> format</a:t>
            </a:r>
          </a:p>
          <a:p>
            <a:pPr lvl="2"/>
            <a:r>
              <a:rPr lang="en-US" dirty="0" smtClean="0"/>
              <a:t>1) argument to allow user to give each event a non-zero event vertex</a:t>
            </a:r>
          </a:p>
          <a:p>
            <a:pPr lvl="2"/>
            <a:r>
              <a:rPr lang="en-US" dirty="0" smtClean="0"/>
              <a:t>2) argument to allow user to give a crossing angle</a:t>
            </a:r>
          </a:p>
          <a:p>
            <a:pPr lvl="2"/>
            <a:r>
              <a:rPr lang="en-US" dirty="0" smtClean="0"/>
              <a:t>3) argument to allow user to give angular beam </a:t>
            </a:r>
            <a:r>
              <a:rPr lang="en-US" dirty="0" err="1" smtClean="0"/>
              <a:t>emittance</a:t>
            </a:r>
            <a:endParaRPr lang="en-US" dirty="0" smtClean="0"/>
          </a:p>
          <a:p>
            <a:r>
              <a:rPr lang="en-US" dirty="0" smtClean="0"/>
              <a:t>a bit on the implementation:</a:t>
            </a:r>
          </a:p>
          <a:p>
            <a:pPr lvl="1"/>
            <a:r>
              <a:rPr lang="en-US" dirty="0" smtClean="0"/>
              <a:t>added a new singleton class, </a:t>
            </a:r>
            <a:r>
              <a:rPr lang="en-US" dirty="0" err="1" smtClean="0"/>
              <a:t>EventVertexParameters</a:t>
            </a:r>
            <a:endParaRPr lang="en-US" dirty="0" smtClean="0"/>
          </a:p>
          <a:p>
            <a:pPr lvl="2"/>
            <a:r>
              <a:rPr lang="en-US" dirty="0" smtClean="0"/>
              <a:t>this class stores information related to the event vertex</a:t>
            </a:r>
          </a:p>
          <a:p>
            <a:pPr lvl="1"/>
            <a:r>
              <a:rPr lang="en-US" dirty="0" smtClean="0"/>
              <a:t>an instance of this class can be called from anywhere in the program and always returns the same instance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466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1078"/>
            <a:ext cx="8229600" cy="878460"/>
          </a:xfrm>
        </p:spPr>
        <p:txBody>
          <a:bodyPr/>
          <a:lstStyle/>
          <a:p>
            <a:r>
              <a:rPr lang="en-US" dirty="0" smtClean="0"/>
              <a:t>Code developments: </a:t>
            </a:r>
            <a:r>
              <a:rPr lang="en-US" dirty="0" err="1" smtClean="0"/>
              <a:t>eicsmear</a:t>
            </a:r>
            <a:r>
              <a:rPr lang="en-US" dirty="0" smtClean="0"/>
              <a:t>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3098"/>
            <a:ext cx="8229600" cy="544796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event vertex smearing</a:t>
            </a:r>
          </a:p>
          <a:p>
            <a:pPr lvl="1"/>
            <a:r>
              <a:rPr lang="en-US" dirty="0" smtClean="0"/>
              <a:t>input desired smearing parameters to arguments of </a:t>
            </a:r>
            <a:r>
              <a:rPr lang="en-US" dirty="0" err="1" smtClean="0"/>
              <a:t>BuildTree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smears the x, y, and z position from user specified width</a:t>
            </a:r>
          </a:p>
          <a:p>
            <a:pPr lvl="1"/>
            <a:r>
              <a:rPr lang="en-US" dirty="0" smtClean="0"/>
              <a:t>smear according to </a:t>
            </a:r>
            <a:r>
              <a:rPr lang="en-US" dirty="0" err="1" smtClean="0"/>
              <a:t>gaussian</a:t>
            </a:r>
            <a:r>
              <a:rPr lang="en-US" dirty="0" smtClean="0"/>
              <a:t> or uniform depending on users preference</a:t>
            </a:r>
          </a:p>
          <a:p>
            <a:pPr lvl="1"/>
            <a:r>
              <a:rPr lang="en-US" dirty="0" smtClean="0"/>
              <a:t>this shifts the vertex position of ALL tracks in the event</a:t>
            </a:r>
          </a:p>
          <a:p>
            <a:pPr lvl="1"/>
            <a:r>
              <a:rPr lang="en-US" dirty="0" smtClean="0"/>
              <a:t>stored in the event tree as </a:t>
            </a:r>
            <a:r>
              <a:rPr lang="en-US" dirty="0" err="1" smtClean="0"/>
              <a:t>xVertex</a:t>
            </a:r>
            <a:r>
              <a:rPr lang="en-US" dirty="0" smtClean="0"/>
              <a:t>, </a:t>
            </a:r>
            <a:r>
              <a:rPr lang="en-US" dirty="0" err="1" smtClean="0"/>
              <a:t>yVertex</a:t>
            </a:r>
            <a:r>
              <a:rPr lang="en-US" dirty="0" smtClean="0"/>
              <a:t>, </a:t>
            </a:r>
            <a:r>
              <a:rPr lang="en-US" dirty="0" err="1" smtClean="0"/>
              <a:t>zVertex</a:t>
            </a:r>
            <a:endParaRPr lang="en-US" dirty="0" smtClean="0"/>
          </a:p>
          <a:p>
            <a:r>
              <a:rPr lang="en-US" dirty="0" smtClean="0"/>
              <a:t>crossing angle</a:t>
            </a:r>
          </a:p>
          <a:p>
            <a:pPr lvl="1"/>
            <a:r>
              <a:rPr lang="en-US" dirty="0" smtClean="0"/>
              <a:t>ported Alexander’s code into the </a:t>
            </a:r>
            <a:r>
              <a:rPr lang="en-US" dirty="0" err="1" smtClean="0"/>
              <a:t>eicsmear</a:t>
            </a:r>
            <a:r>
              <a:rPr lang="en-US" dirty="0" smtClean="0"/>
              <a:t> package</a:t>
            </a:r>
          </a:p>
          <a:p>
            <a:pPr lvl="1"/>
            <a:r>
              <a:rPr lang="en-US" dirty="0" smtClean="0"/>
              <a:t>it calculates the boosts and rotations needed to transform the lab frame kinematics with a crossing angle to the lab frame scenario without a crossing angle</a:t>
            </a:r>
          </a:p>
          <a:p>
            <a:pPr lvl="1"/>
            <a:r>
              <a:rPr lang="en-US" dirty="0" smtClean="0"/>
              <a:t>then the reverse operation of these boosts and rotations occur on the product particles of the collision</a:t>
            </a:r>
          </a:p>
          <a:p>
            <a:r>
              <a:rPr lang="en-US" dirty="0" smtClean="0"/>
              <a:t>angular beam divergence</a:t>
            </a:r>
          </a:p>
          <a:p>
            <a:pPr lvl="1"/>
            <a:r>
              <a:rPr lang="en-US" dirty="0" smtClean="0"/>
              <a:t>the angular beam divergence is randomly generated on a per event basis based on the </a:t>
            </a:r>
            <a:r>
              <a:rPr lang="en-US" dirty="0" err="1" smtClean="0"/>
              <a:t>emittance</a:t>
            </a:r>
            <a:r>
              <a:rPr lang="en-US" dirty="0" smtClean="0"/>
              <a:t> provided by the user in the </a:t>
            </a:r>
            <a:r>
              <a:rPr lang="en-US" dirty="0" err="1" smtClean="0"/>
              <a:t>BuildTree</a:t>
            </a:r>
            <a:r>
              <a:rPr lang="en-US" dirty="0" smtClean="0"/>
              <a:t>() function</a:t>
            </a:r>
          </a:p>
          <a:p>
            <a:pPr lvl="1"/>
            <a:r>
              <a:rPr lang="en-US" dirty="0" smtClean="0"/>
              <a:t>this generated angle is added to the crossing angle (which is negligible in comparison) before the boost and rotation matrices are calculated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4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crossing angle?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9520"/>
            <a:ext cx="8229600" cy="4525963"/>
          </a:xfrm>
        </p:spPr>
        <p:txBody>
          <a:bodyPr/>
          <a:lstStyle/>
          <a:p>
            <a:r>
              <a:rPr lang="en-US" dirty="0" smtClean="0"/>
              <a:t>crossing angle leads to a negligible effect on angular distribution of photons</a:t>
            </a:r>
          </a:p>
          <a:p>
            <a:r>
              <a:rPr lang="en-US" dirty="0" smtClean="0"/>
              <a:t>note: the electron beam is taken along z-axis</a:t>
            </a:r>
            <a:endParaRPr lang="en-US" dirty="0"/>
          </a:p>
        </p:txBody>
      </p:sp>
      <p:pic>
        <p:nvPicPr>
          <p:cNvPr id="4" name="Picture 3" descr="Screen Shot 2015-04-30 at 4.31.21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8163"/>
            <a:ext cx="9144000" cy="304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33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generalities of a luminosity monitor</a:t>
            </a:r>
          </a:p>
          <a:p>
            <a:r>
              <a:rPr lang="en-US" dirty="0" smtClean="0"/>
              <a:t>reminder of </a:t>
            </a:r>
            <a:r>
              <a:rPr lang="en-US" dirty="0" err="1" smtClean="0"/>
              <a:t>luminometer</a:t>
            </a:r>
            <a:r>
              <a:rPr lang="en-US" dirty="0" smtClean="0"/>
              <a:t> design at </a:t>
            </a:r>
            <a:r>
              <a:rPr lang="en-US" dirty="0" err="1" smtClean="0"/>
              <a:t>eRHIC</a:t>
            </a:r>
            <a:endParaRPr lang="en-US" dirty="0" smtClean="0"/>
          </a:p>
          <a:p>
            <a:r>
              <a:rPr lang="en-US" dirty="0" smtClean="0"/>
              <a:t>quantification of the required acceptance</a:t>
            </a:r>
          </a:p>
          <a:p>
            <a:r>
              <a:rPr lang="en-US" dirty="0" smtClean="0"/>
              <a:t>notable code developments</a:t>
            </a:r>
          </a:p>
          <a:p>
            <a:pPr lvl="1"/>
            <a:r>
              <a:rPr lang="en-US" dirty="0" smtClean="0"/>
              <a:t>DJANGOH</a:t>
            </a:r>
          </a:p>
          <a:p>
            <a:pPr lvl="1"/>
            <a:r>
              <a:rPr lang="en-US" dirty="0" err="1" smtClean="0"/>
              <a:t>eicsmear</a:t>
            </a:r>
            <a:endParaRPr lang="en-US" dirty="0" smtClean="0"/>
          </a:p>
          <a:p>
            <a:pPr lvl="1"/>
            <a:r>
              <a:rPr lang="en-US" dirty="0" err="1" smtClean="0"/>
              <a:t>EicRoot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34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654"/>
            <a:ext cx="8229600" cy="6600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crossing angle effect on protons?</a:t>
            </a:r>
            <a:endParaRPr lang="en-US" dirty="0"/>
          </a:p>
        </p:txBody>
      </p:sp>
      <p:pic>
        <p:nvPicPr>
          <p:cNvPr id="4" name="Picture 3" descr="Screen Shot 2015-04-30 at 4.55.03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34690"/>
            <a:ext cx="8483600" cy="5918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9630" y="1604308"/>
            <a:ext cx="1904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no mod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31936" y="1572042"/>
            <a:ext cx="1904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10mrad crossing angle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5829" y="5165863"/>
            <a:ext cx="1904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10mrad crossing angle + 0.1mrad </a:t>
            </a:r>
            <a:r>
              <a:rPr lang="en-US" dirty="0" err="1" smtClean="0">
                <a:solidFill>
                  <a:srgbClr val="000000"/>
                </a:solidFill>
              </a:rPr>
              <a:t>emittance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31936" y="4614382"/>
            <a:ext cx="1904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100mrad crossing angle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8454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of event vertex smearing</a:t>
            </a:r>
            <a:endParaRPr lang="en-US" dirty="0"/>
          </a:p>
        </p:txBody>
      </p:sp>
      <p:pic>
        <p:nvPicPr>
          <p:cNvPr id="5" name="Picture 4" descr="Screen Shot 2015-05-01 at 10.47.27 A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58" y="1780328"/>
            <a:ext cx="6783854" cy="464317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54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development: </a:t>
            </a:r>
            <a:r>
              <a:rPr lang="en-US" dirty="0" err="1" smtClean="0"/>
              <a:t>EicRoot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Note: changes not yet pushed to SVN</a:t>
            </a:r>
          </a:p>
          <a:p>
            <a:r>
              <a:rPr lang="en-US" dirty="0" smtClean="0"/>
              <a:t>modified the functionality of the </a:t>
            </a:r>
            <a:r>
              <a:rPr lang="en-US" dirty="0" err="1" smtClean="0"/>
              <a:t>BeamPipeGeoParData</a:t>
            </a:r>
            <a:r>
              <a:rPr lang="en-US" dirty="0" smtClean="0"/>
              <a:t> class to allow for intersecting sections of beam pipe</a:t>
            </a:r>
          </a:p>
          <a:p>
            <a:r>
              <a:rPr lang="en-US" dirty="0" smtClean="0"/>
              <a:t>maybe the installation process can be streamlined for the user, but it works for 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5914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430"/>
            <a:ext cx="8229600" cy="750640"/>
          </a:xfrm>
        </p:spPr>
        <p:txBody>
          <a:bodyPr>
            <a:noAutofit/>
          </a:bodyPr>
          <a:lstStyle/>
          <a:p>
            <a:r>
              <a:rPr lang="en-US" sz="2800" dirty="0" smtClean="0"/>
              <a:t>General view of the current IR design implementation</a:t>
            </a:r>
            <a:endParaRPr lang="en-US" sz="2800" dirty="0"/>
          </a:p>
        </p:txBody>
      </p:sp>
      <p:pic>
        <p:nvPicPr>
          <p:cNvPr id="4" name="Picture 3" descr="Screen Shot 2015-03-04 at 2.05.26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86" y="838863"/>
            <a:ext cx="7792500" cy="584749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800673" y="1899094"/>
            <a:ext cx="967126" cy="10835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2976357">
            <a:off x="4765718" y="2311563"/>
            <a:ext cx="1584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0416" y="4392382"/>
            <a:ext cx="3562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Legend: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beam pipe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hadron magnet apertures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electron magnet apertures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716739" y="1899094"/>
            <a:ext cx="0" cy="8998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716739" y="2798901"/>
            <a:ext cx="675249" cy="530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912871" y="2798901"/>
            <a:ext cx="803870" cy="530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88120" y="1521134"/>
            <a:ext cx="80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+y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295526" y="3233319"/>
            <a:ext cx="369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-z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623476" y="3225478"/>
            <a:ext cx="77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79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430"/>
            <a:ext cx="8229600" cy="750640"/>
          </a:xfrm>
        </p:spPr>
        <p:txBody>
          <a:bodyPr>
            <a:noAutofit/>
          </a:bodyPr>
          <a:lstStyle/>
          <a:p>
            <a:r>
              <a:rPr lang="en-US" sz="2800" dirty="0" smtClean="0"/>
              <a:t>General view of the current IR design implementation</a:t>
            </a:r>
            <a:endParaRPr lang="en-US" sz="2800" dirty="0"/>
          </a:p>
        </p:txBody>
      </p:sp>
      <p:pic>
        <p:nvPicPr>
          <p:cNvPr id="4" name="Picture 3" descr="Screen Shot 2015-03-04 at 2.05.26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86" y="781234"/>
            <a:ext cx="7792500" cy="584749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800673" y="1899094"/>
            <a:ext cx="967126" cy="10835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2976357">
            <a:off x="4765718" y="2311563"/>
            <a:ext cx="1584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0416" y="4392382"/>
            <a:ext cx="3562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Legend: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beam pipe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hadron magnet apertures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electron magnet apertures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714943" y="2901069"/>
            <a:ext cx="1339994" cy="3495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1814" y="2924371"/>
            <a:ext cx="605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887643" y="2236969"/>
            <a:ext cx="932170" cy="5708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10864" y="2318526"/>
            <a:ext cx="920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roman pots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542244" y="3844791"/>
            <a:ext cx="699127" cy="5475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66421" y="3647351"/>
            <a:ext cx="1141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Q</a:t>
            </a:r>
            <a:r>
              <a:rPr lang="en-US" baseline="30000" dirty="0" smtClean="0"/>
              <a:t>2</a:t>
            </a:r>
            <a:r>
              <a:rPr lang="en-US" dirty="0" smtClean="0"/>
              <a:t> tagger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546410" y="3219354"/>
            <a:ext cx="1596339" cy="12662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18403" y="2306875"/>
            <a:ext cx="18293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photon transport line with Al exit window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837713" y="4147713"/>
            <a:ext cx="1433209" cy="6291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06981" y="3781004"/>
            <a:ext cx="1899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dipole magnet for pair spectrometer</a:t>
            </a:r>
            <a:endParaRPr lang="en-US" dirty="0"/>
          </a:p>
        </p:txBody>
      </p:sp>
      <p:sp>
        <p:nvSpPr>
          <p:cNvPr id="25" name="Left Brace 24"/>
          <p:cNvSpPr/>
          <p:nvPr/>
        </p:nvSpPr>
        <p:spPr>
          <a:xfrm rot="20837720">
            <a:off x="5604671" y="4966406"/>
            <a:ext cx="466083" cy="168937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985025" y="5651254"/>
            <a:ext cx="16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emcals</a:t>
            </a:r>
            <a:r>
              <a:rPr lang="en-US" dirty="0" smtClean="0"/>
              <a:t> for </a:t>
            </a:r>
            <a:r>
              <a:rPr lang="en-US" dirty="0" err="1" smtClean="0"/>
              <a:t>lumi</a:t>
            </a:r>
            <a:r>
              <a:rPr lang="en-US" dirty="0" smtClean="0"/>
              <a:t> monitor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21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430"/>
            <a:ext cx="8229600" cy="750640"/>
          </a:xfrm>
        </p:spPr>
        <p:txBody>
          <a:bodyPr>
            <a:noAutofit/>
          </a:bodyPr>
          <a:lstStyle/>
          <a:p>
            <a:r>
              <a:rPr lang="en-US" sz="2800" dirty="0" smtClean="0"/>
              <a:t>General view of the current IR design implementation</a:t>
            </a:r>
            <a:endParaRPr lang="en-US" sz="2800" dirty="0"/>
          </a:p>
        </p:txBody>
      </p:sp>
      <p:pic>
        <p:nvPicPr>
          <p:cNvPr id="4" name="Picture 3" descr="Screen Shot 2015-03-04 at 2.05.26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86" y="838863"/>
            <a:ext cx="7792500" cy="584749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800673" y="1899094"/>
            <a:ext cx="967126" cy="10835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2976357">
            <a:off x="4765718" y="2311563"/>
            <a:ext cx="1584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0416" y="4392382"/>
            <a:ext cx="3562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Legend: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beam pipe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hadron magnet apertures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electron magnet apertures</a:t>
            </a: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3111116" y="3219354"/>
            <a:ext cx="1002081" cy="4390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623809" y="3716631"/>
            <a:ext cx="838954" cy="4077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4625891" y="4741909"/>
            <a:ext cx="850605" cy="4543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800673" y="4893370"/>
            <a:ext cx="792344" cy="4660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126932" y="5720583"/>
            <a:ext cx="943822" cy="5126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2901378" y="2761259"/>
            <a:ext cx="862256" cy="3728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2307119" y="2225318"/>
            <a:ext cx="803997" cy="3145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3111116" y="2930197"/>
            <a:ext cx="838954" cy="4077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633378" y="3198165"/>
            <a:ext cx="582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48858" y="3510411"/>
            <a:ext cx="1025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-4.55 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109033" y="2955244"/>
            <a:ext cx="1141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4.55 m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134420" y="4007901"/>
            <a:ext cx="104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-15 m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915114" y="5056481"/>
            <a:ext cx="850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-31 m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143126" y="5289499"/>
            <a:ext cx="988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-33m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468587" y="6081759"/>
            <a:ext cx="1153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-45 m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654600" y="2368625"/>
            <a:ext cx="87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 m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7705087" y="1830156"/>
            <a:ext cx="0" cy="8998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705087" y="2729963"/>
            <a:ext cx="675249" cy="530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6901219" y="2729963"/>
            <a:ext cx="803870" cy="530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576468" y="1452196"/>
            <a:ext cx="80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+y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8283874" y="3164381"/>
            <a:ext cx="369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-z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611824" y="3156540"/>
            <a:ext cx="77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47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430"/>
            <a:ext cx="8229600" cy="575876"/>
          </a:xfrm>
        </p:spPr>
        <p:txBody>
          <a:bodyPr>
            <a:noAutofit/>
          </a:bodyPr>
          <a:lstStyle/>
          <a:p>
            <a:r>
              <a:rPr lang="en-US" sz="2800" dirty="0" smtClean="0"/>
              <a:t>Backward Direction (electron going side after the IP)</a:t>
            </a:r>
            <a:endParaRPr lang="en-US" sz="2800" dirty="0"/>
          </a:p>
        </p:txBody>
      </p:sp>
      <p:pic>
        <p:nvPicPr>
          <p:cNvPr id="4" name="Picture 3" descr="Screen Shot 2015-03-04 at 2.23.36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771" y="757306"/>
            <a:ext cx="5499100" cy="58928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7925151" y="1229935"/>
            <a:ext cx="0" cy="8998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7925151" y="2129742"/>
            <a:ext cx="394462" cy="7959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921358" y="2129742"/>
            <a:ext cx="1003795" cy="3402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96532" y="851975"/>
            <a:ext cx="80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20750" y="2661576"/>
            <a:ext cx="369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-z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21358" y="2476910"/>
            <a:ext cx="77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+x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078241" y="1497556"/>
            <a:ext cx="512694" cy="13486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4189735">
            <a:off x="3798591" y="1994338"/>
            <a:ext cx="1584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775286" y="4266656"/>
            <a:ext cx="699127" cy="5475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99463" y="4069216"/>
            <a:ext cx="1141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Q</a:t>
            </a:r>
            <a:r>
              <a:rPr lang="en-US" baseline="30000" dirty="0" smtClean="0"/>
              <a:t>2</a:t>
            </a:r>
            <a:r>
              <a:rPr lang="en-US" dirty="0" smtClean="0"/>
              <a:t> tagger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168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826"/>
            <a:ext cx="8229600" cy="578199"/>
          </a:xfrm>
        </p:spPr>
        <p:txBody>
          <a:bodyPr>
            <a:noAutofit/>
          </a:bodyPr>
          <a:lstStyle/>
          <a:p>
            <a:r>
              <a:rPr lang="en-US" sz="2800" dirty="0"/>
              <a:t>Backward Direction (electron going side after the IP)</a:t>
            </a:r>
          </a:p>
        </p:txBody>
      </p:sp>
      <p:pic>
        <p:nvPicPr>
          <p:cNvPr id="4" name="Picture 3" descr="Screen Shot 2015-03-04 at 2.47.12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404" y="806233"/>
            <a:ext cx="4038600" cy="58674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4567630" y="1637743"/>
            <a:ext cx="582606" cy="13486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7682605">
            <a:off x="4042994" y="1729805"/>
            <a:ext cx="1584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5039541" y="3116611"/>
            <a:ext cx="961301" cy="99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5030801" y="3460312"/>
            <a:ext cx="961301" cy="1514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567630" y="4808315"/>
            <a:ext cx="943822" cy="120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382793" y="3067676"/>
            <a:ext cx="850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-31 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29401" y="3448659"/>
            <a:ext cx="988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-33m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914312" y="4785013"/>
            <a:ext cx="1153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-45 m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8190994" y="2635670"/>
            <a:ext cx="128619" cy="1069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7315820" y="2493289"/>
            <a:ext cx="1003796" cy="1423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284088" y="3423826"/>
            <a:ext cx="369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-z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349368" y="2503492"/>
            <a:ext cx="77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38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bit on the low Q</a:t>
            </a:r>
            <a:r>
              <a:rPr lang="en-US" baseline="30000" dirty="0" smtClean="0"/>
              <a:t>2</a:t>
            </a:r>
            <a:r>
              <a:rPr lang="en-US" dirty="0" smtClean="0"/>
              <a:t> tagger…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finally returning to the low Q</a:t>
            </a:r>
            <a:r>
              <a:rPr lang="en-US" baseline="30000" dirty="0" smtClean="0"/>
              <a:t>2</a:t>
            </a:r>
            <a:r>
              <a:rPr lang="en-US" dirty="0" smtClean="0"/>
              <a:t> tagger simulation after working on the </a:t>
            </a:r>
            <a:r>
              <a:rPr lang="en-US" dirty="0" err="1" smtClean="0"/>
              <a:t>lumi</a:t>
            </a:r>
            <a:r>
              <a:rPr lang="en-US" dirty="0" smtClean="0"/>
              <a:t> design</a:t>
            </a:r>
          </a:p>
          <a:p>
            <a:r>
              <a:rPr lang="en-US" dirty="0" smtClean="0"/>
              <a:t>basic design implemented</a:t>
            </a:r>
          </a:p>
          <a:p>
            <a:r>
              <a:rPr lang="en-US" dirty="0" smtClean="0"/>
              <a:t>next step is to make the simulation more realistic</a:t>
            </a:r>
          </a:p>
          <a:p>
            <a:pPr lvl="1"/>
            <a:r>
              <a:rPr lang="en-US" dirty="0" smtClean="0"/>
              <a:t>add a third tracking layer and do real track reconstruction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estimate the expected energy resolution given a realistic </a:t>
            </a:r>
            <a:r>
              <a:rPr lang="en-US" dirty="0" err="1" smtClean="0">
                <a:solidFill>
                  <a:srgbClr val="FF0000"/>
                </a:solidFill>
              </a:rPr>
              <a:t>emcal</a:t>
            </a:r>
            <a:r>
              <a:rPr lang="en-US" dirty="0" smtClean="0">
                <a:solidFill>
                  <a:srgbClr val="FF0000"/>
                </a:solidFill>
              </a:rPr>
              <a:t> design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0017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1214"/>
            <a:ext cx="8229600" cy="577651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next iteration of the low Q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tagger design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6520"/>
            <a:ext cx="8229600" cy="528084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previous implementation of </a:t>
            </a:r>
            <a:r>
              <a:rPr lang="en-US" dirty="0" err="1" smtClean="0"/>
              <a:t>emcal</a:t>
            </a:r>
            <a:r>
              <a:rPr lang="en-US" dirty="0" smtClean="0"/>
              <a:t> was not very realistic</a:t>
            </a:r>
          </a:p>
          <a:p>
            <a:r>
              <a:rPr lang="en-US" dirty="0" smtClean="0"/>
              <a:t>was looking at pure MC hits in the previous iteration</a:t>
            </a:r>
          </a:p>
          <a:p>
            <a:pPr lvl="1"/>
            <a:r>
              <a:rPr lang="en-US" dirty="0" smtClean="0"/>
              <a:t>Alexander did some code work on </a:t>
            </a:r>
            <a:r>
              <a:rPr lang="en-US" dirty="0" err="1" smtClean="0"/>
              <a:t>EicRoot</a:t>
            </a:r>
            <a:r>
              <a:rPr lang="en-US" dirty="0" smtClean="0"/>
              <a:t> to allow me to digitize hits for my combined tracker/</a:t>
            </a:r>
            <a:r>
              <a:rPr lang="en-US" dirty="0" err="1" smtClean="0"/>
              <a:t>emcal</a:t>
            </a:r>
            <a:r>
              <a:rPr lang="en-US" dirty="0" smtClean="0"/>
              <a:t> detector so that I can take the next step in </a:t>
            </a:r>
            <a:r>
              <a:rPr lang="en-US" dirty="0" err="1" smtClean="0"/>
              <a:t>sims</a:t>
            </a:r>
            <a:endParaRPr lang="en-US" dirty="0" smtClean="0"/>
          </a:p>
          <a:p>
            <a:r>
              <a:rPr lang="en-US" dirty="0" smtClean="0"/>
              <a:t>implementation probably not long enough for full shower development</a:t>
            </a:r>
          </a:p>
          <a:p>
            <a:pPr lvl="1"/>
            <a:r>
              <a:rPr lang="en-US" dirty="0" smtClean="0"/>
              <a:t>can play with materials and simulation parameters to adjust this, but this is probably true</a:t>
            </a:r>
          </a:p>
          <a:p>
            <a:r>
              <a:rPr lang="en-US" dirty="0" smtClean="0"/>
              <a:t>only considered active material before</a:t>
            </a:r>
          </a:p>
          <a:p>
            <a:pPr lvl="1"/>
            <a:r>
              <a:rPr lang="en-US" dirty="0" smtClean="0"/>
              <a:t>now implemented a design with a crystal encased in inactive material more similar to a realistic design</a:t>
            </a:r>
          </a:p>
          <a:p>
            <a:pPr lvl="1"/>
            <a:r>
              <a:rPr lang="en-US" dirty="0" smtClean="0"/>
              <a:t>play with the thickness of the absorber material</a:t>
            </a:r>
          </a:p>
          <a:p>
            <a:r>
              <a:rPr lang="en-US" dirty="0" smtClean="0"/>
              <a:t>increasing the tower length and looking to see the effect</a:t>
            </a:r>
          </a:p>
          <a:p>
            <a:r>
              <a:rPr lang="en-US" dirty="0" smtClean="0"/>
              <a:t>finding that lots of tracks actually deposit energy at the edge of the detector, causing loss of energy</a:t>
            </a:r>
          </a:p>
          <a:p>
            <a:pPr lvl="1"/>
            <a:r>
              <a:rPr lang="en-US" dirty="0" smtClean="0"/>
              <a:t>screen shots on next slide</a:t>
            </a:r>
          </a:p>
          <a:p>
            <a:r>
              <a:rPr lang="en-US" dirty="0" smtClean="0"/>
              <a:t>will study the energy reconstructed as a function of distance from detector edge and electron energy</a:t>
            </a:r>
          </a:p>
          <a:p>
            <a:r>
              <a:rPr lang="en-US" dirty="0" smtClean="0"/>
              <a:t>will study the existing clustering algorithm in more detail</a:t>
            </a:r>
          </a:p>
          <a:p>
            <a:pPr lvl="1"/>
            <a:r>
              <a:rPr lang="en-US" dirty="0" smtClean="0"/>
              <a:t>just running as a black box at the moment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34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151"/>
            <a:ext cx="8229600" cy="1143000"/>
          </a:xfrm>
        </p:spPr>
        <p:txBody>
          <a:bodyPr/>
          <a:lstStyle/>
          <a:p>
            <a:r>
              <a:rPr lang="en-US" dirty="0" smtClean="0"/>
              <a:t>Measuring Luminosity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7944"/>
            <a:ext cx="8229600" cy="4525963"/>
          </a:xfrm>
        </p:spPr>
        <p:txBody>
          <a:bodyPr/>
          <a:lstStyle/>
          <a:p>
            <a:r>
              <a:rPr lang="en-US" dirty="0" smtClean="0"/>
              <a:t>closely follow the implementation by ZEUS (HERA II)</a:t>
            </a:r>
          </a:p>
          <a:p>
            <a:r>
              <a:rPr lang="en-US" dirty="0" smtClean="0"/>
              <a:t>measure the process </a:t>
            </a:r>
            <a:r>
              <a:rPr lang="en-US" dirty="0" err="1" smtClean="0"/>
              <a:t>e+p</a:t>
            </a:r>
            <a:r>
              <a:rPr lang="en-US" dirty="0" smtClean="0"/>
              <a:t> -&gt; </a:t>
            </a:r>
            <a:r>
              <a:rPr lang="en-US" dirty="0" err="1" smtClean="0"/>
              <a:t>e+p+gamma</a:t>
            </a:r>
            <a:endParaRPr lang="en-US" dirty="0" smtClean="0"/>
          </a:p>
          <a:p>
            <a:pPr lvl="1"/>
            <a:r>
              <a:rPr lang="en-US" dirty="0" smtClean="0"/>
              <a:t>high rate</a:t>
            </a:r>
          </a:p>
          <a:p>
            <a:pPr lvl="1"/>
            <a:r>
              <a:rPr lang="en-US" dirty="0" smtClean="0"/>
              <a:t>pure QED with precisely calculable cross section</a:t>
            </a:r>
          </a:p>
          <a:p>
            <a:pPr lvl="1"/>
            <a:r>
              <a:rPr lang="en-US" dirty="0" smtClean="0"/>
              <a:t>luminosity related to measured rate of photons</a:t>
            </a:r>
          </a:p>
          <a:p>
            <a:pPr lvl="1"/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5703207"/>
              </p:ext>
            </p:extLst>
          </p:nvPr>
        </p:nvGraphicFramePr>
        <p:xfrm>
          <a:off x="3376744" y="4795861"/>
          <a:ext cx="2179774" cy="1701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" name="Equation" r:id="rId3" imgW="520700" imgH="406400" progId="Equation.3">
                  <p:embed/>
                </p:oleObj>
              </mc:Choice>
              <mc:Fallback>
                <p:oleObj name="Equation" r:id="rId3" imgW="5207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76744" y="4795861"/>
                        <a:ext cx="2179774" cy="170128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064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670"/>
            <a:ext cx="8229600" cy="6778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 event displays</a:t>
            </a:r>
            <a:endParaRPr lang="en-US" dirty="0"/>
          </a:p>
        </p:txBody>
      </p:sp>
      <p:pic>
        <p:nvPicPr>
          <p:cNvPr id="4" name="Picture 3" descr="Screen Shot 2015-05-05 at 3.39.20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60" y="718532"/>
            <a:ext cx="3288019" cy="4668788"/>
          </a:xfrm>
          <a:prstGeom prst="rect">
            <a:avLst/>
          </a:prstGeom>
        </p:spPr>
      </p:pic>
      <p:pic>
        <p:nvPicPr>
          <p:cNvPr id="5" name="Picture 4" descr="Screen Shot 2015-05-05 at 3.39.29 P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748" y="718532"/>
            <a:ext cx="2602933" cy="4581942"/>
          </a:xfrm>
          <a:prstGeom prst="rect">
            <a:avLst/>
          </a:prstGeom>
        </p:spPr>
      </p:pic>
      <p:pic>
        <p:nvPicPr>
          <p:cNvPr id="6" name="Picture 5" descr="Screen Shot 2015-05-05 at 3.39.39 P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22" y="2018686"/>
            <a:ext cx="2330135" cy="4541788"/>
          </a:xfrm>
          <a:prstGeom prst="rect">
            <a:avLst/>
          </a:prstGeom>
        </p:spPr>
      </p:pic>
      <p:pic>
        <p:nvPicPr>
          <p:cNvPr id="7" name="Picture 6" descr="Screen Shot 2015-05-05 at 3.40.15 PM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3" y="1470552"/>
            <a:ext cx="2473812" cy="5089922"/>
          </a:xfrm>
          <a:prstGeom prst="rect">
            <a:avLst/>
          </a:prstGeom>
        </p:spPr>
      </p:pic>
      <p:pic>
        <p:nvPicPr>
          <p:cNvPr id="8" name="Picture 7" descr="Screen Shot 2015-05-05 at 3.40.44 PM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525" y="2018686"/>
            <a:ext cx="1923475" cy="450174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2088625" y="718532"/>
            <a:ext cx="16709" cy="6139468"/>
          </a:xfrm>
          <a:prstGeom prst="line">
            <a:avLst/>
          </a:prstGeom>
          <a:ln w="952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945343" y="718532"/>
            <a:ext cx="16709" cy="6139468"/>
          </a:xfrm>
          <a:prstGeom prst="line">
            <a:avLst/>
          </a:prstGeom>
          <a:ln w="952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716497" y="718532"/>
            <a:ext cx="16709" cy="6139468"/>
          </a:xfrm>
          <a:prstGeom prst="line">
            <a:avLst/>
          </a:prstGeom>
          <a:ln w="952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420815" y="718532"/>
            <a:ext cx="16709" cy="6139468"/>
          </a:xfrm>
          <a:prstGeom prst="line">
            <a:avLst/>
          </a:prstGeom>
          <a:ln w="952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823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366"/>
            <a:ext cx="8229600" cy="661208"/>
          </a:xfrm>
        </p:spPr>
        <p:txBody>
          <a:bodyPr>
            <a:noAutofit/>
          </a:bodyPr>
          <a:lstStyle/>
          <a:p>
            <a:r>
              <a:rPr lang="en-US" sz="2800" dirty="0" smtClean="0"/>
              <a:t>how well is the energy of the electron reconstructed?</a:t>
            </a:r>
            <a:endParaRPr lang="en-US" sz="2800" dirty="0"/>
          </a:p>
        </p:txBody>
      </p:sp>
      <p:pic>
        <p:nvPicPr>
          <p:cNvPr id="4" name="Picture 3" descr="Screen Shot 2015-05-05 at 3.46.19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61" y="985982"/>
            <a:ext cx="8045539" cy="54548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662908" y="2155620"/>
            <a:ext cx="2239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reconstructed energy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31085" y="6397493"/>
            <a:ext cx="2305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true track energy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163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654"/>
            <a:ext cx="8229600" cy="744766"/>
          </a:xfrm>
        </p:spPr>
        <p:txBody>
          <a:bodyPr>
            <a:noAutofit/>
          </a:bodyPr>
          <a:lstStyle/>
          <a:p>
            <a:r>
              <a:rPr lang="en-US" sz="2400" dirty="0" smtClean="0"/>
              <a:t>test hypothesis of poor energy resolution because hits at edge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5552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simply widen and move detector over and see if things change</a:t>
            </a:r>
          </a:p>
          <a:p>
            <a:pPr lvl="1"/>
            <a:r>
              <a:rPr lang="en-US" sz="1800" dirty="0" smtClean="0"/>
              <a:t>of course this cannot be realistically done since there is a beam there!!</a:t>
            </a:r>
          </a:p>
          <a:p>
            <a:r>
              <a:rPr lang="en-US" sz="2000" dirty="0" smtClean="0"/>
              <a:t>probably obvious, but it significantly helps the energy reconstruction</a:t>
            </a:r>
            <a:endParaRPr lang="en-US" sz="2000" dirty="0"/>
          </a:p>
        </p:txBody>
      </p:sp>
      <p:pic>
        <p:nvPicPr>
          <p:cNvPr id="4" name="Picture 3" descr="Screen Shot 2015-05-05 at 4.34.37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292" y="2659559"/>
            <a:ext cx="5330171" cy="3646959"/>
          </a:xfrm>
          <a:prstGeom prst="rect">
            <a:avLst/>
          </a:prstGeom>
        </p:spPr>
      </p:pic>
      <p:pic>
        <p:nvPicPr>
          <p:cNvPr id="5" name="Picture 4" descr="Screen Shot 2015-05-05 at 4.36.59 P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31" y="2406461"/>
            <a:ext cx="2142408" cy="39000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1871408" y="3275123"/>
            <a:ext cx="2239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reconstructed energy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31085" y="6280509"/>
            <a:ext cx="2305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true track energy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5746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06"/>
            <a:ext cx="8229600" cy="7447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Transverse size of shower in </a:t>
            </a:r>
            <a:r>
              <a:rPr lang="en-US" dirty="0" err="1" smtClean="0"/>
              <a:t>emcal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816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quantified by the Moliere radius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need to contain shower to a few cm radius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33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4253490"/>
              </p:ext>
            </p:extLst>
          </p:nvPr>
        </p:nvGraphicFramePr>
        <p:xfrm>
          <a:off x="1316349" y="1528362"/>
          <a:ext cx="4091483" cy="589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3" imgW="1498600" imgH="215900" progId="Equation.3">
                  <p:embed/>
                </p:oleObj>
              </mc:Choice>
              <mc:Fallback>
                <p:oleObj name="Equation" r:id="rId3" imgW="14986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16349" y="1528362"/>
                        <a:ext cx="4091483" cy="58945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Screen Shot 2015-05-07 at 11.23.45 AM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546600"/>
            <a:ext cx="4478012" cy="271269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259291"/>
            <a:ext cx="7268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err="1"/>
              <a:t>www.kip.uni-heidelberg.de</a:t>
            </a:r>
            <a:r>
              <a:rPr lang="en-US" sz="1200" dirty="0"/>
              <a:t>/~</a:t>
            </a:r>
            <a:r>
              <a:rPr lang="en-US" sz="1200" dirty="0" err="1"/>
              <a:t>coulon</a:t>
            </a:r>
            <a:r>
              <a:rPr lang="en-US" sz="1200" dirty="0"/>
              <a:t>/Lectures/Detectors/</a:t>
            </a:r>
            <a:r>
              <a:rPr lang="en-US" sz="1200" dirty="0" err="1"/>
              <a:t>Free_PDFs</a:t>
            </a:r>
            <a:r>
              <a:rPr lang="en-US" sz="1200" dirty="0"/>
              <a:t>/Lecture9.pdf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37795" y="2289472"/>
            <a:ext cx="3459619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CMS </a:t>
            </a:r>
            <a:r>
              <a:rPr lang="en-US" dirty="0" err="1" smtClean="0"/>
              <a:t>emcal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lead tungstate (PbWO</a:t>
            </a:r>
            <a:r>
              <a:rPr lang="en-US" baseline="-25000" dirty="0" smtClean="0"/>
              <a:t>4</a:t>
            </a:r>
            <a:r>
              <a:rPr lang="en-US" dirty="0" smtClean="0"/>
              <a:t>) </a:t>
            </a:r>
            <a:r>
              <a:rPr lang="en-US" dirty="0" err="1" smtClean="0"/>
              <a:t>cyrstals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</a:t>
            </a:r>
            <a:r>
              <a:rPr lang="en-US" baseline="-25000" dirty="0" smtClean="0"/>
              <a:t>M</a:t>
            </a:r>
            <a:r>
              <a:rPr lang="en-US" dirty="0" smtClean="0"/>
              <a:t> = 2.2cm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 smtClean="0"/>
              <a:t>ρ</a:t>
            </a:r>
            <a:r>
              <a:rPr lang="en-US" dirty="0" smtClean="0"/>
              <a:t> = 8.3g/cm</a:t>
            </a:r>
            <a:r>
              <a:rPr lang="en-US" baseline="30000" dirty="0" smtClean="0"/>
              <a:t>3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22x22 mm</a:t>
            </a:r>
            <a:r>
              <a:rPr lang="en-US" baseline="30000" dirty="0" smtClean="0"/>
              <a:t>2</a:t>
            </a:r>
            <a:r>
              <a:rPr lang="en-US" dirty="0" smtClean="0"/>
              <a:t> at front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26x26 mm</a:t>
            </a:r>
            <a:r>
              <a:rPr lang="en-US" baseline="30000" dirty="0" smtClean="0"/>
              <a:t>2</a:t>
            </a:r>
            <a:r>
              <a:rPr lang="en-US" dirty="0" smtClean="0"/>
              <a:t> at back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230 mm length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X</a:t>
            </a:r>
            <a:r>
              <a:rPr lang="en-US" baseline="-25000" dirty="0" smtClean="0"/>
              <a:t>0</a:t>
            </a:r>
            <a:r>
              <a:rPr lang="en-US" dirty="0" smtClean="0"/>
              <a:t> = 25.8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crystals contained within thin-walled glass-fiber </a:t>
            </a:r>
            <a:r>
              <a:rPr lang="en-US" dirty="0" err="1" smtClean="0"/>
              <a:t>alveola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7414" y="564834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err="1"/>
              <a:t>cds.cern.ch</a:t>
            </a:r>
            <a:r>
              <a:rPr lang="en-US" sz="1200" dirty="0"/>
              <a:t>/record/922757/files/lhcc-2006-001.pdf</a:t>
            </a:r>
          </a:p>
        </p:txBody>
      </p:sp>
    </p:spTree>
    <p:extLst>
      <p:ext uri="{BB962C8B-B14F-4D97-AF65-F5344CB8AC3E}">
        <p14:creationId xmlns:p14="http://schemas.microsoft.com/office/powerpoint/2010/main" val="9660525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1078"/>
            <a:ext cx="8229600" cy="811612"/>
          </a:xfrm>
        </p:spPr>
        <p:txBody>
          <a:bodyPr/>
          <a:lstStyle/>
          <a:p>
            <a:r>
              <a:rPr lang="en-US" dirty="0" smtClean="0"/>
              <a:t>Simulations with PbWO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 err="1" smtClean="0"/>
              <a:t>ecal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5552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just implemented the PbWO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material this morning</a:t>
            </a:r>
          </a:p>
          <a:p>
            <a:r>
              <a:rPr lang="en-US" sz="2400" dirty="0" smtClean="0"/>
              <a:t>ran some quick simulations…definitely improved compared to previous (diamond sensor material) study, but still not great</a:t>
            </a:r>
          </a:p>
          <a:p>
            <a:r>
              <a:rPr lang="en-US" sz="2400" dirty="0" smtClean="0"/>
              <a:t>currently generating more events to look more differentially (function of scattering angle as well as energy)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34</a:t>
            </a:fld>
            <a:endParaRPr lang="en-US"/>
          </a:p>
        </p:txBody>
      </p:sp>
      <p:pic>
        <p:nvPicPr>
          <p:cNvPr id="5" name="Picture 4" descr="Screen Shot 2015-05-07 at 12.56.28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886" y="3528665"/>
            <a:ext cx="4473549" cy="3059118"/>
          </a:xfrm>
          <a:prstGeom prst="rect">
            <a:avLst/>
          </a:prstGeom>
        </p:spPr>
      </p:pic>
      <p:pic>
        <p:nvPicPr>
          <p:cNvPr id="6" name="Picture 5" descr="Screen Shot 2015-05-05 at 3.46.19 P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3" y="3662357"/>
            <a:ext cx="3973493" cy="26939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67397" y="3843655"/>
            <a:ext cx="2523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(old) diamond sensor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2457" y="3662357"/>
            <a:ext cx="1921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PbWO</a:t>
            </a:r>
            <a:r>
              <a:rPr lang="en-US" baseline="-25000" dirty="0" smtClean="0">
                <a:solidFill>
                  <a:srgbClr val="000000"/>
                </a:solidFill>
              </a:rPr>
              <a:t>4</a:t>
            </a:r>
            <a:r>
              <a:rPr lang="en-US" dirty="0" smtClean="0">
                <a:solidFill>
                  <a:srgbClr val="000000"/>
                </a:solidFill>
              </a:rPr>
              <a:t> crystal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1529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366"/>
            <a:ext cx="8229600" cy="5275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9136"/>
            <a:ext cx="8229600" cy="580234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Code developed for general simulation tools</a:t>
            </a:r>
          </a:p>
          <a:p>
            <a:pPr lvl="1"/>
            <a:r>
              <a:rPr lang="en-US" dirty="0" smtClean="0"/>
              <a:t>DJANGOH</a:t>
            </a:r>
          </a:p>
          <a:p>
            <a:pPr lvl="1"/>
            <a:r>
              <a:rPr lang="en-US" dirty="0" err="1" smtClean="0"/>
              <a:t>eicsmear</a:t>
            </a:r>
            <a:endParaRPr lang="en-US" dirty="0" smtClean="0"/>
          </a:p>
          <a:p>
            <a:pPr lvl="1"/>
            <a:r>
              <a:rPr lang="en-US" dirty="0" err="1" smtClean="0"/>
              <a:t>EicRoot</a:t>
            </a:r>
            <a:endParaRPr lang="en-US" dirty="0" smtClean="0"/>
          </a:p>
          <a:p>
            <a:r>
              <a:rPr lang="en-US" dirty="0" smtClean="0"/>
              <a:t>Closing in on acceptance requirements for a luminosity monitor at </a:t>
            </a:r>
            <a:r>
              <a:rPr lang="en-US" dirty="0" err="1" smtClean="0"/>
              <a:t>eRHIC</a:t>
            </a:r>
            <a:endParaRPr lang="en-US" dirty="0" smtClean="0"/>
          </a:p>
          <a:p>
            <a:r>
              <a:rPr lang="en-US" dirty="0" smtClean="0"/>
              <a:t>resuming detailed simulations of the low Q</a:t>
            </a:r>
            <a:r>
              <a:rPr lang="en-US" baseline="30000" dirty="0" smtClean="0"/>
              <a:t>2</a:t>
            </a:r>
            <a:r>
              <a:rPr lang="en-US" dirty="0" smtClean="0"/>
              <a:t> tagger</a:t>
            </a:r>
          </a:p>
          <a:p>
            <a:r>
              <a:rPr lang="en-US" dirty="0" smtClean="0"/>
              <a:t>To do:</a:t>
            </a:r>
          </a:p>
          <a:p>
            <a:pPr lvl="1"/>
            <a:r>
              <a:rPr lang="en-US" dirty="0" smtClean="0"/>
              <a:t>run some real event simulations  to get acceptance for luminosity monitor</a:t>
            </a:r>
          </a:p>
          <a:p>
            <a:pPr lvl="1"/>
            <a:r>
              <a:rPr lang="en-US" dirty="0" smtClean="0"/>
              <a:t>make beam pipe setup more automatic</a:t>
            </a:r>
          </a:p>
          <a:p>
            <a:pPr lvl="2"/>
            <a:r>
              <a:rPr lang="en-US" dirty="0" smtClean="0"/>
              <a:t>define sections from magnet geometry files</a:t>
            </a:r>
          </a:p>
          <a:p>
            <a:pPr lvl="1"/>
            <a:r>
              <a:rPr lang="en-US" dirty="0" smtClean="0"/>
              <a:t>return to low Q2 tagger simulations and get a more accurate measure of the resolution of the </a:t>
            </a:r>
            <a:r>
              <a:rPr lang="en-US" dirty="0" smtClean="0"/>
              <a:t>detector</a:t>
            </a:r>
          </a:p>
          <a:p>
            <a:pPr lvl="2"/>
            <a:r>
              <a:rPr lang="en-US" dirty="0" smtClean="0"/>
              <a:t>carefully consider possible materials for the </a:t>
            </a:r>
            <a:r>
              <a:rPr lang="en-US" dirty="0" err="1" smtClean="0"/>
              <a:t>emcal</a:t>
            </a:r>
            <a:r>
              <a:rPr lang="en-US" dirty="0" smtClean="0"/>
              <a:t> (PbWO</a:t>
            </a:r>
            <a:r>
              <a:rPr lang="en-US" baseline="-25000" dirty="0" smtClean="0"/>
              <a:t>4</a:t>
            </a:r>
            <a:r>
              <a:rPr lang="en-US" dirty="0" smtClean="0"/>
              <a:t>?)</a:t>
            </a:r>
            <a:endParaRPr lang="en-US" dirty="0" smtClean="0"/>
          </a:p>
          <a:p>
            <a:pPr lvl="1"/>
            <a:r>
              <a:rPr lang="en-US" dirty="0" smtClean="0"/>
              <a:t>roman pots – investigate effect of additional stations</a:t>
            </a:r>
          </a:p>
          <a:p>
            <a:pPr lvl="1"/>
            <a:r>
              <a:rPr lang="en-US" dirty="0" smtClean="0"/>
              <a:t>think about a paper once things are at a sufficient level and some dust settles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9339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283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Crossing angle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start with collision of </a:t>
            </a:r>
            <a:r>
              <a:rPr lang="en-US" dirty="0" err="1" smtClean="0"/>
              <a:t>ep</a:t>
            </a:r>
            <a:r>
              <a:rPr lang="en-US" dirty="0" smtClean="0"/>
              <a:t>, with e along z axis and p at an angle to the z axis</a:t>
            </a:r>
          </a:p>
          <a:p>
            <a:r>
              <a:rPr lang="en-US" dirty="0" smtClean="0"/>
              <a:t>boost the particles to the center of mass system, which has inherent angle from z axis</a:t>
            </a:r>
          </a:p>
          <a:p>
            <a:r>
              <a:rPr lang="en-US" dirty="0" smtClean="0"/>
              <a:t>rotate system so that particles align on z axis</a:t>
            </a:r>
          </a:p>
          <a:p>
            <a:r>
              <a:rPr lang="en-US" dirty="0" smtClean="0"/>
              <a:t>boost back to lab frame</a:t>
            </a:r>
          </a:p>
          <a:p>
            <a:r>
              <a:rPr lang="en-US" dirty="0" smtClean="0"/>
              <a:t>the matrices used to do this are stored in the </a:t>
            </a:r>
            <a:r>
              <a:rPr lang="en-US" dirty="0" err="1" smtClean="0"/>
              <a:t>EventVertexParameters</a:t>
            </a:r>
            <a:r>
              <a:rPr lang="en-US" dirty="0"/>
              <a:t> </a:t>
            </a:r>
            <a:r>
              <a:rPr lang="en-US" dirty="0" smtClean="0"/>
              <a:t>class</a:t>
            </a:r>
          </a:p>
          <a:p>
            <a:r>
              <a:rPr lang="en-US" dirty="0" smtClean="0"/>
              <a:t>this process is reversed for the products of the collision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250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4-30 at 4.32.56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556" y="1417638"/>
            <a:ext cx="6329483" cy="544036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9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00" y="168792"/>
            <a:ext cx="3370623" cy="64270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A design for </a:t>
            </a:r>
            <a:r>
              <a:rPr lang="en-US" sz="3200" dirty="0" err="1" smtClean="0"/>
              <a:t>eRHIC</a:t>
            </a:r>
            <a:endParaRPr lang="en-US" sz="3200" dirty="0"/>
          </a:p>
        </p:txBody>
      </p:sp>
      <p:pic>
        <p:nvPicPr>
          <p:cNvPr id="4" name="Picture 3" descr="Screen Shot 2015-02-05 at 1.41.58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529" y="240732"/>
            <a:ext cx="4281442" cy="65750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53930" y="-112525"/>
            <a:ext cx="186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88027" y="111789"/>
            <a:ext cx="39258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Legend: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Hadron magnets – blue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electron magnets– red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FFFF00"/>
                </a:solidFill>
              </a:rPr>
              <a:t>brem</a:t>
            </a:r>
            <a:r>
              <a:rPr lang="en-US" dirty="0" smtClean="0">
                <a:solidFill>
                  <a:srgbClr val="FFFF00"/>
                </a:solidFill>
              </a:rPr>
              <a:t> photon transport line – yellow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18004" y="1044876"/>
            <a:ext cx="2462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bending dipole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78782" y="1634354"/>
            <a:ext cx="2508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Q</a:t>
            </a:r>
            <a:r>
              <a:rPr lang="en-US" baseline="30000" dirty="0" smtClean="0"/>
              <a:t>2</a:t>
            </a:r>
            <a:r>
              <a:rPr lang="en-US" dirty="0" smtClean="0"/>
              <a:t> tagger (~15m)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64659" y="3729403"/>
            <a:ext cx="266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pair spec dipole (~33m)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69010" y="5312987"/>
            <a:ext cx="262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lumi</a:t>
            </a:r>
            <a:r>
              <a:rPr lang="en-US" dirty="0" smtClean="0"/>
              <a:t> calorimeters (~45m)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925308" y="4693902"/>
            <a:ext cx="1651951" cy="8037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925308" y="5497653"/>
            <a:ext cx="165195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925308" y="5497653"/>
            <a:ext cx="1651951" cy="707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774742" y="2852786"/>
            <a:ext cx="0" cy="8998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774742" y="3752593"/>
            <a:ext cx="675249" cy="530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970874" y="3752593"/>
            <a:ext cx="803870" cy="530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46123" y="2474826"/>
            <a:ext cx="80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353529" y="4187011"/>
            <a:ext cx="369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-z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681479" y="4179170"/>
            <a:ext cx="77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412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151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Requirements for the acceptance of photons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give CAD a number for the angular acceptance needed for photons</a:t>
            </a:r>
          </a:p>
          <a:p>
            <a:r>
              <a:rPr lang="en-US" dirty="0" smtClean="0"/>
              <a:t>requirement coming from:</a:t>
            </a:r>
          </a:p>
          <a:p>
            <a:pPr lvl="1"/>
            <a:r>
              <a:rPr lang="en-US" dirty="0" smtClean="0"/>
              <a:t>the angular distribution of photons coming directly from the physics process</a:t>
            </a:r>
          </a:p>
          <a:p>
            <a:pPr lvl="1"/>
            <a:r>
              <a:rPr lang="en-US" dirty="0" smtClean="0"/>
              <a:t>the angular spread of said distribution from beam effects (</a:t>
            </a:r>
            <a:r>
              <a:rPr lang="en-US" dirty="0" err="1" smtClean="0"/>
              <a:t>emittance</a:t>
            </a:r>
            <a:r>
              <a:rPr lang="en-US" dirty="0" smtClean="0"/>
              <a:t>, crossing angle, etc.)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638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1715"/>
            <a:ext cx="8229600" cy="8543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Distribution of photons from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840" y="137721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Bethe-</a:t>
            </a:r>
            <a:r>
              <a:rPr lang="en-US" sz="2400" dirty="0" err="1" smtClean="0"/>
              <a:t>Heitler</a:t>
            </a:r>
            <a:r>
              <a:rPr lang="en-US" sz="2400" dirty="0" smtClean="0"/>
              <a:t> calculation (1934)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759108"/>
              </p:ext>
            </p:extLst>
          </p:nvPr>
        </p:nvGraphicFramePr>
        <p:xfrm>
          <a:off x="2452535" y="5157314"/>
          <a:ext cx="4232316" cy="1491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5" name="Equation" r:id="rId3" imgW="1549400" imgH="546100" progId="Equation.3">
                  <p:embed/>
                </p:oleObj>
              </mc:Choice>
              <mc:Fallback>
                <p:oleObj name="Equation" r:id="rId3" imgW="15494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52535" y="5157314"/>
                        <a:ext cx="4232316" cy="149171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Screen Shot 2015-04-29 at 4.24.52 PM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693" y="1076111"/>
            <a:ext cx="4575307" cy="2070196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330972"/>
              </p:ext>
            </p:extLst>
          </p:nvPr>
        </p:nvGraphicFramePr>
        <p:xfrm>
          <a:off x="780149" y="3509167"/>
          <a:ext cx="8128000" cy="1327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6" name="Equation" r:id="rId6" imgW="3111500" imgH="508000" progId="Equation.3">
                  <p:embed/>
                </p:oleObj>
              </mc:Choice>
              <mc:Fallback>
                <p:oleObj name="Equation" r:id="rId6" imgW="31115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0149" y="3509167"/>
                        <a:ext cx="8128000" cy="132702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0286" y="3139835"/>
            <a:ext cx="2086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distribution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199" y="5157314"/>
            <a:ext cx="2518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angular distribution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257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6433"/>
            <a:ext cx="8229600" cy="783831"/>
          </a:xfrm>
        </p:spPr>
        <p:txBody>
          <a:bodyPr>
            <a:noAutofit/>
          </a:bodyPr>
          <a:lstStyle/>
          <a:p>
            <a:r>
              <a:rPr lang="en-US" sz="2800" dirty="0" smtClean="0"/>
              <a:t>How do the distributions look for </a:t>
            </a:r>
            <a:r>
              <a:rPr lang="en-US" sz="2800" dirty="0" err="1" smtClean="0"/>
              <a:t>eRHIC</a:t>
            </a:r>
            <a:r>
              <a:rPr lang="en-US" sz="2800" dirty="0" smtClean="0"/>
              <a:t> collisions?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9842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code obtained from B. </a:t>
            </a:r>
            <a:r>
              <a:rPr lang="en-US" sz="2400" dirty="0" err="1" smtClean="0"/>
              <a:t>Schmidke</a:t>
            </a:r>
            <a:r>
              <a:rPr lang="en-US" sz="2400" dirty="0" smtClean="0"/>
              <a:t> to generate these distributions</a:t>
            </a:r>
            <a:endParaRPr lang="en-US" sz="2400" dirty="0"/>
          </a:p>
        </p:txBody>
      </p:sp>
      <p:pic>
        <p:nvPicPr>
          <p:cNvPr id="4" name="Picture 3" descr="Screen Shot 2015-04-29 at 4.48.46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810"/>
            <a:ext cx="5186350" cy="36739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9367" y="2488536"/>
            <a:ext cx="3545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integrated cross section of 136 </a:t>
            </a:r>
            <a:r>
              <a:rPr lang="en-US" dirty="0" err="1" smtClean="0">
                <a:solidFill>
                  <a:schemeClr val="bg1"/>
                </a:solidFill>
              </a:rPr>
              <a:t>mb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Screen Shot 2015-04-30 at 10.43.03 A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212" y="4064736"/>
            <a:ext cx="4096788" cy="2793264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926402" y="4064736"/>
            <a:ext cx="0" cy="25612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20151" y="4363893"/>
            <a:ext cx="1295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0.015 </a:t>
            </a:r>
            <a:r>
              <a:rPr lang="en-US" sz="1200" dirty="0" err="1" smtClean="0">
                <a:solidFill>
                  <a:srgbClr val="000000"/>
                </a:solidFill>
              </a:rPr>
              <a:t>mrad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242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838"/>
            <a:ext cx="8229600" cy="932715"/>
          </a:xfrm>
        </p:spPr>
        <p:txBody>
          <a:bodyPr/>
          <a:lstStyle/>
          <a:p>
            <a:r>
              <a:rPr lang="en-US" dirty="0" smtClean="0"/>
              <a:t>Effect of </a:t>
            </a:r>
            <a:r>
              <a:rPr lang="en-US" dirty="0" err="1" smtClean="0"/>
              <a:t>radiative</a:t>
            </a:r>
            <a:r>
              <a:rPr lang="en-US" dirty="0" smtClean="0"/>
              <a:t> corrections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1640"/>
            <a:ext cx="8229600" cy="45259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[1] Precision calculation of processes used for luminosity measurement at the ZEUS experiment, </a:t>
            </a:r>
            <a:r>
              <a:rPr lang="en-US" sz="1600" dirty="0" err="1" smtClean="0"/>
              <a:t>T.Haas</a:t>
            </a:r>
            <a:r>
              <a:rPr lang="en-US" sz="1600" dirty="0" smtClean="0"/>
              <a:t>, </a:t>
            </a:r>
            <a:r>
              <a:rPr lang="en-US" sz="1600" dirty="0" err="1" smtClean="0"/>
              <a:t>V.Makarenko</a:t>
            </a:r>
            <a:r>
              <a:rPr lang="en-US" sz="1600" dirty="0" smtClean="0"/>
              <a:t>, arXiv:1009.2451v2</a:t>
            </a:r>
          </a:p>
          <a:p>
            <a:r>
              <a:rPr lang="en-US" sz="2400" dirty="0" smtClean="0"/>
              <a:t>include various one-loop QED </a:t>
            </a:r>
            <a:r>
              <a:rPr lang="en-US" sz="2400" dirty="0" err="1" smtClean="0"/>
              <a:t>radiative</a:t>
            </a:r>
            <a:r>
              <a:rPr lang="en-US" sz="2400" dirty="0" smtClean="0"/>
              <a:t> corrections</a:t>
            </a:r>
          </a:p>
          <a:p>
            <a:r>
              <a:rPr lang="en-US" sz="2400" dirty="0" smtClean="0"/>
              <a:t>note: the following is a comparison of calculations done at 27.6 x 920 </a:t>
            </a:r>
            <a:r>
              <a:rPr lang="en-US" sz="2400" dirty="0" err="1" smtClean="0"/>
              <a:t>GeV</a:t>
            </a:r>
            <a:r>
              <a:rPr lang="en-US" sz="2400" dirty="0" smtClean="0"/>
              <a:t> </a:t>
            </a:r>
            <a:r>
              <a:rPr lang="en-US" sz="2400" dirty="0" err="1" smtClean="0"/>
              <a:t>ep</a:t>
            </a:r>
            <a:r>
              <a:rPr lang="en-US" sz="2400" dirty="0" smtClean="0"/>
              <a:t> collisions</a:t>
            </a:r>
          </a:p>
          <a:p>
            <a:r>
              <a:rPr lang="en-US" sz="2400" dirty="0" smtClean="0"/>
              <a:t>corrections are small</a:t>
            </a:r>
            <a:endParaRPr lang="en-US" sz="2400" dirty="0"/>
          </a:p>
        </p:txBody>
      </p:sp>
      <p:pic>
        <p:nvPicPr>
          <p:cNvPr id="4" name="Picture 3" descr="Screen Shot 2015-04-30 at 10.50.14 A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7" y="3355500"/>
            <a:ext cx="4280024" cy="2857822"/>
          </a:xfrm>
          <a:prstGeom prst="rect">
            <a:avLst/>
          </a:prstGeom>
        </p:spPr>
      </p:pic>
      <p:pic>
        <p:nvPicPr>
          <p:cNvPr id="5" name="Picture 4" descr="Screen Shot 2015-04-30 at 10.50.25 A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351" y="3355501"/>
            <a:ext cx="4790649" cy="285782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060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DJANGOH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DJANGOH to study effect of rates in polarized </a:t>
            </a:r>
            <a:r>
              <a:rPr lang="en-US" dirty="0" err="1" smtClean="0"/>
              <a:t>ep</a:t>
            </a:r>
            <a:r>
              <a:rPr lang="en-US" dirty="0" smtClean="0"/>
              <a:t> collisions</a:t>
            </a:r>
          </a:p>
          <a:p>
            <a:pPr lvl="1"/>
            <a:r>
              <a:rPr lang="en-US" dirty="0" smtClean="0"/>
              <a:t>calculation/code not yet in existence, but this is the end goal</a:t>
            </a:r>
          </a:p>
          <a:p>
            <a:r>
              <a:rPr lang="en-US" dirty="0" smtClean="0"/>
              <a:t>some trouble getting the simulations running</a:t>
            </a:r>
          </a:p>
          <a:p>
            <a:pPr lvl="1"/>
            <a:r>
              <a:rPr lang="en-US" dirty="0" smtClean="0"/>
              <a:t>problems with tuning/processes called</a:t>
            </a:r>
          </a:p>
          <a:p>
            <a:pPr lvl="1"/>
            <a:r>
              <a:rPr lang="en-US" dirty="0" smtClean="0"/>
              <a:t>software issues (discussed later)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0261-65CC-7B41-BA6C-59C74C3DFBF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43515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726</TotalTime>
  <Words>2239</Words>
  <Application>Microsoft Macintosh PowerPoint</Application>
  <PresentationFormat>On-screen Show (4:3)</PresentationFormat>
  <Paragraphs>323</Paragraphs>
  <Slides>38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Black</vt:lpstr>
      <vt:lpstr>Equation</vt:lpstr>
      <vt:lpstr>Microsoft Equation</vt:lpstr>
      <vt:lpstr>IR simulations update: luminosity monitor (mostly)</vt:lpstr>
      <vt:lpstr>Outline</vt:lpstr>
      <vt:lpstr>Measuring Luminosity</vt:lpstr>
      <vt:lpstr>A design for eRHIC</vt:lpstr>
      <vt:lpstr>Requirements for the acceptance of photons</vt:lpstr>
      <vt:lpstr>Distribution of photons from physics</vt:lpstr>
      <vt:lpstr>How do the distributions look for eRHIC collisions?</vt:lpstr>
      <vt:lpstr>Effect of radiative corrections</vt:lpstr>
      <vt:lpstr>DJANGOH simulations</vt:lpstr>
      <vt:lpstr>DJANGOH event simulation</vt:lpstr>
      <vt:lpstr>Comparison of DJANGOH simulation with Bethe-Heitler</vt:lpstr>
      <vt:lpstr>Angular emittance of the beam</vt:lpstr>
      <vt:lpstr>Summary of needed luminometer acceptance</vt:lpstr>
      <vt:lpstr>Code Developments</vt:lpstr>
      <vt:lpstr>DJANGO debugging (I)</vt:lpstr>
      <vt:lpstr>DJANGO debugging (II)</vt:lpstr>
      <vt:lpstr>Code developments: eicsmear (I)</vt:lpstr>
      <vt:lpstr>Code developments: eicsmear (II)</vt:lpstr>
      <vt:lpstr>Effect of crossing angle?</vt:lpstr>
      <vt:lpstr>crossing angle effect on protons?</vt:lpstr>
      <vt:lpstr>Proof of event vertex smearing</vt:lpstr>
      <vt:lpstr>Code development: EicRoot</vt:lpstr>
      <vt:lpstr>General view of the current IR design implementation</vt:lpstr>
      <vt:lpstr>General view of the current IR design implementation</vt:lpstr>
      <vt:lpstr>General view of the current IR design implementation</vt:lpstr>
      <vt:lpstr>Backward Direction (electron going side after the IP)</vt:lpstr>
      <vt:lpstr>Backward Direction (electron going side after the IP)</vt:lpstr>
      <vt:lpstr>A little bit on the low Q2 tagger…</vt:lpstr>
      <vt:lpstr>next iteration of the low Q2 tagger design</vt:lpstr>
      <vt:lpstr>some event displays</vt:lpstr>
      <vt:lpstr>how well is the energy of the electron reconstructed?</vt:lpstr>
      <vt:lpstr>test hypothesis of poor energy resolution because hits at edge</vt:lpstr>
      <vt:lpstr>Transverse size of shower in emcal</vt:lpstr>
      <vt:lpstr>Simulations with PbWO4 ecal</vt:lpstr>
      <vt:lpstr>Summary</vt:lpstr>
      <vt:lpstr>Backups</vt:lpstr>
      <vt:lpstr>Crossing angle details</vt:lpstr>
      <vt:lpstr>PowerPoint Presentation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Petti</dc:creator>
  <cp:lastModifiedBy>Richard Petti</cp:lastModifiedBy>
  <cp:revision>71</cp:revision>
  <dcterms:created xsi:type="dcterms:W3CDTF">2015-04-29T20:29:14Z</dcterms:created>
  <dcterms:modified xsi:type="dcterms:W3CDTF">2015-05-07T17:02:22Z</dcterms:modified>
</cp:coreProperties>
</file>